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6" r:id="rId8"/>
    <p:sldId id="270" r:id="rId9"/>
    <p:sldId id="267" r:id="rId10"/>
    <p:sldId id="268" r:id="rId11"/>
    <p:sldId id="26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2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4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21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2999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8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35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49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8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4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9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4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2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4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2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9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5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098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19F2D2-94C8-4A3F-8B2B-357BBD13B5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S" dirty="0"/>
              <a:t>ESPACIOS TOPOLÓGICOS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901DA1D-E155-47F8-BA15-384BFB5ABA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S" dirty="0"/>
              <a:t>SEMINARIO DE TOPOLOGÍA</a:t>
            </a:r>
          </a:p>
        </p:txBody>
      </p:sp>
    </p:spTree>
    <p:extLst>
      <p:ext uri="{BB962C8B-B14F-4D97-AF65-F5344CB8AC3E}">
        <p14:creationId xmlns:p14="http://schemas.microsoft.com/office/powerpoint/2010/main" val="2920241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FDB06E-D82F-4FAE-9765-017CD09D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="" id="{FA1058D9-2E17-4D59-97F0-EC5C0D77F6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130" y="2052918"/>
                <a:ext cx="9404723" cy="4195481"/>
              </a:xfrm>
            </p:spPr>
            <p:txBody>
              <a:bodyPr/>
              <a:lstStyle/>
              <a:p>
                <a:r>
                  <a:rPr lang="es-US" b="1" i="1" dirty="0"/>
                  <a:t>X </a:t>
                </a:r>
                <a:r>
                  <a:rPr lang="es-US" dirty="0"/>
                  <a:t>es un </a:t>
                </a:r>
                <a:r>
                  <a:rPr lang="es-US" b="1" i="1" dirty="0"/>
                  <a:t>conjunto infinito</a:t>
                </a:r>
              </a:p>
              <a:p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 </a:t>
                </a:r>
                <a:r>
                  <a:rPr lang="es-US" dirty="0"/>
                  <a:t>es la</a:t>
                </a:r>
                <a:r>
                  <a:rPr lang="es-US" b="1" dirty="0"/>
                  <a:t> topología </a:t>
                </a:r>
                <a:r>
                  <a:rPr lang="es-US" b="1" i="1" dirty="0" err="1"/>
                  <a:t>cofinita</a:t>
                </a:r>
                <a:endParaRPr lang="es-US" b="1" i="1" dirty="0"/>
              </a:p>
              <a:p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s-US" b="1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Ø</m:t>
                        </m:r>
                      </m:e>
                    </m:d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∪{</m:t>
                    </m:r>
                    <m:r>
                      <a:rPr lang="es-US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𝐀</m:t>
                    </m:r>
                    <m:r>
                      <a:rPr lang="es-US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:</m:t>
                    </m:r>
                    <m:r>
                      <a:rPr lang="es-US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𝐗</m:t>
                    </m:r>
                    <m:r>
                      <a:rPr lang="es-US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US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𝐀</m:t>
                    </m:r>
                    <m:r>
                      <a:rPr lang="es-US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US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𝐞𝐬</m:t>
                    </m:r>
                    <m:r>
                      <a:rPr lang="es-US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US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𝐟𝐢𝐧𝐢𝐭𝐨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s-US" dirty="0"/>
              </a:p>
              <a:p>
                <a:endParaRPr lang="es-US" b="1" i="1" dirty="0"/>
              </a:p>
              <a:p>
                <a:endParaRPr lang="es-US" b="1" i="1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1058D9-2E17-4D59-97F0-EC5C0D77F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130" y="2052918"/>
                <a:ext cx="9404723" cy="4195481"/>
              </a:xfrm>
              <a:blipFill>
                <a:blip r:embed="rId2"/>
                <a:stretch>
                  <a:fillRect l="-324" t="-872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31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FDB06E-D82F-4FAE-9765-017CD09D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Ejercicio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="" id="{FA1058D9-2E17-4D59-97F0-EC5C0D77F6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130" y="2052918"/>
                <a:ext cx="9404723" cy="4195481"/>
              </a:xfrm>
            </p:spPr>
            <p:txBody>
              <a:bodyPr/>
              <a:lstStyle/>
              <a:p>
                <a:r>
                  <a:rPr lang="es-US" dirty="0"/>
                  <a:t>Probar</a:t>
                </a:r>
                <a:r>
                  <a:rPr lang="es-US" sz="3200" b="1" dirty="0"/>
                  <a:t> </a:t>
                </a:r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i="1" dirty="0"/>
                  <a:t> </a:t>
                </a:r>
                <a:r>
                  <a:rPr lang="es-US" dirty="0"/>
                  <a:t>es la topología discreta en </a:t>
                </a:r>
                <a:r>
                  <a:rPr lang="es-US" b="1" i="1" dirty="0"/>
                  <a:t>X</a:t>
                </a:r>
                <a:r>
                  <a:rPr lang="es-US" dirty="0"/>
                  <a:t> </a:t>
                </a:r>
                <a14:m>
                  <m:oMath xmlns:m="http://schemas.openxmlformats.org/officeDocument/2006/math">
                    <m:r>
                      <a:rPr lang="es-US" dirty="0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s-US" dirty="0"/>
                  <a:t> cada punto es un conjunto abierto </a:t>
                </a:r>
                <a:endParaRPr lang="es-US" b="1" i="1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1058D9-2E17-4D59-97F0-EC5C0D77F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130" y="2052918"/>
                <a:ext cx="9404723" cy="4195481"/>
              </a:xfrm>
              <a:blipFill>
                <a:blip r:embed="rId2"/>
                <a:stretch>
                  <a:fillRect l="-32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23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73051B-8888-4A31-AF2D-28C79B2EB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1E3D34E-CAA1-4706-8305-982CF3A63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 err="1"/>
              <a:t>Dugundji</a:t>
            </a:r>
            <a:r>
              <a:rPr lang="es-US" dirty="0"/>
              <a:t> J., </a:t>
            </a:r>
            <a:r>
              <a:rPr lang="es-US" dirty="0" err="1"/>
              <a:t>Topology</a:t>
            </a:r>
            <a:r>
              <a:rPr lang="es-US" dirty="0"/>
              <a:t>. </a:t>
            </a:r>
            <a:r>
              <a:rPr lang="es-US" dirty="0" err="1"/>
              <a:t>pp</a:t>
            </a:r>
            <a:r>
              <a:rPr lang="es-US" dirty="0"/>
              <a:t> 62</a:t>
            </a:r>
          </a:p>
        </p:txBody>
      </p:sp>
    </p:spTree>
    <p:extLst>
      <p:ext uri="{BB962C8B-B14F-4D97-AF65-F5344CB8AC3E}">
        <p14:creationId xmlns:p14="http://schemas.microsoft.com/office/powerpoint/2010/main" val="413997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D46F71-C0FC-411B-84C5-E7BF7FE9A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2515"/>
          </a:xfrm>
        </p:spPr>
        <p:txBody>
          <a:bodyPr/>
          <a:lstStyle/>
          <a:p>
            <a:r>
              <a:rPr lang="es-US" dirty="0"/>
              <a:t>Definición 1.1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="" id="{CB32B1C1-0654-480A-81FA-18AE6F86FC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9140" y="1402916"/>
                <a:ext cx="9260713" cy="4845484"/>
              </a:xfrm>
            </p:spPr>
            <p:txBody>
              <a:bodyPr/>
              <a:lstStyle/>
              <a:p>
                <a:r>
                  <a:rPr lang="es-US" dirty="0"/>
                  <a:t>Sea </a:t>
                </a:r>
                <a:r>
                  <a:rPr lang="es-US" b="1" i="1" dirty="0"/>
                  <a:t>X</a:t>
                </a:r>
                <a:r>
                  <a:rPr lang="es-US" dirty="0"/>
                  <a:t> un conjunto, una </a:t>
                </a:r>
                <a:r>
                  <a:rPr lang="es-US" b="1" i="1" u="sng" dirty="0"/>
                  <a:t>Topología</a:t>
                </a:r>
                <a:r>
                  <a:rPr lang="es-US" b="1" i="1" dirty="0"/>
                  <a:t> </a:t>
                </a:r>
                <a:r>
                  <a:rPr lang="es-US" dirty="0"/>
                  <a:t>en </a:t>
                </a:r>
                <a:r>
                  <a:rPr lang="es-US" b="1" i="1" dirty="0"/>
                  <a:t>X</a:t>
                </a:r>
                <a:r>
                  <a:rPr lang="es-US" dirty="0"/>
                  <a:t> es una familia </a:t>
                </a:r>
                <a14:m>
                  <m:oMath xmlns:m="http://schemas.openxmlformats.org/officeDocument/2006/math">
                    <m:r>
                      <a:rPr lang="es-US" sz="3200" i="1" dirty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S" dirty="0"/>
                  <a:t> de subconjuntos de </a:t>
                </a:r>
                <a:r>
                  <a:rPr lang="es-US" b="1" i="1" dirty="0"/>
                  <a:t>X </a:t>
                </a:r>
                <a:r>
                  <a:rPr lang="es-US" dirty="0"/>
                  <a:t>que cumple:</a:t>
                </a:r>
              </a:p>
              <a:p>
                <a:pPr lvl="1"/>
                <a:r>
                  <a:rPr lang="es-US" b="1" i="1" dirty="0"/>
                  <a:t>X, </a:t>
                </a:r>
                <a:r>
                  <a:rPr lang="es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Ø </a:t>
                </a:r>
                <a:r>
                  <a:rPr lang="es-US" dirty="0"/>
                  <a:t>pertenecen a</a:t>
                </a:r>
                <a:r>
                  <a:rPr lang="es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US" sz="3200" i="1" dirty="0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s-US" dirty="0"/>
              </a:p>
              <a:p>
                <a:pPr lvl="1"/>
                <a:r>
                  <a:rPr lang="es-US" dirty="0"/>
                  <a:t>Cada unión de elementos de </a:t>
                </a:r>
                <a14:m>
                  <m:oMath xmlns:m="http://schemas.openxmlformats.org/officeDocument/2006/math">
                    <m:r>
                      <a:rPr lang="es-US" sz="3200" i="1" dirty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S" dirty="0"/>
                  <a:t> pertenece a </a:t>
                </a:r>
                <a14:m>
                  <m:oMath xmlns:m="http://schemas.openxmlformats.org/officeDocument/2006/math">
                    <m:r>
                      <a:rPr lang="es-US" sz="3200" i="1" dirty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s-US" sz="3200" dirty="0"/>
              </a:p>
              <a:p>
                <a:pPr lvl="1"/>
                <a:r>
                  <a:rPr lang="es-US" dirty="0"/>
                  <a:t>Las intersecciones finitas de elementos de </a:t>
                </a:r>
                <a14:m>
                  <m:oMath xmlns:m="http://schemas.openxmlformats.org/officeDocument/2006/math">
                    <m:r>
                      <a:rPr lang="es-US" sz="3200" i="1" dirty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S" dirty="0"/>
                  <a:t>  pertenecen a </a:t>
                </a:r>
                <a14:m>
                  <m:oMath xmlns:m="http://schemas.openxmlformats.org/officeDocument/2006/math">
                    <m:r>
                      <a:rPr lang="es-US" sz="3200" i="1" dirty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S" dirty="0"/>
                  <a:t> 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B32B1C1-0654-480A-81FA-18AE6F86FC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9140" y="1402916"/>
                <a:ext cx="9260713" cy="4845484"/>
              </a:xfrm>
              <a:blipFill>
                <a:blip r:embed="rId2"/>
                <a:stretch>
                  <a:fillRect l="-26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0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D46F71-C0FC-411B-84C5-E7BF7FE9A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2515"/>
          </a:xfrm>
        </p:spPr>
        <p:txBody>
          <a:bodyPr/>
          <a:lstStyle/>
          <a:p>
            <a:r>
              <a:rPr lang="es-US" dirty="0"/>
              <a:t>Definición 1.2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="" id="{CB32B1C1-0654-480A-81FA-18AE6F86FC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9140" y="1402916"/>
                <a:ext cx="9260713" cy="4845484"/>
              </a:xfrm>
            </p:spPr>
            <p:txBody>
              <a:bodyPr/>
              <a:lstStyle/>
              <a:p>
                <a:r>
                  <a:rPr lang="es-US" dirty="0"/>
                  <a:t>La pareja (</a:t>
                </a:r>
                <a:r>
                  <a:rPr lang="es-US" b="1" i="1" dirty="0"/>
                  <a:t>X,</a:t>
                </a:r>
                <a14:m>
                  <m:oMath xmlns:m="http://schemas.openxmlformats.org/officeDocument/2006/math">
                    <m:r>
                      <a:rPr lang="es-US" sz="3200" i="1" dirty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S" dirty="0"/>
                  <a:t>), con </a:t>
                </a:r>
                <a:r>
                  <a:rPr lang="es-US" b="1" i="1" dirty="0"/>
                  <a:t>X</a:t>
                </a:r>
                <a:r>
                  <a:rPr lang="es-US" dirty="0"/>
                  <a:t> un conjunto y</a:t>
                </a:r>
                <a14:m>
                  <m:oMath xmlns:m="http://schemas.openxmlformats.org/officeDocument/2006/math">
                    <m:r>
                      <a:rPr lang="es-US" sz="32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sz="3200" i="1" dirty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s-US" sz="32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US" dirty="0"/>
                  <a:t>una topología, es llamada </a:t>
                </a:r>
                <a:r>
                  <a:rPr lang="es-US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Espacio Topológico</a:t>
                </a:r>
              </a:p>
              <a:p>
                <a:endParaRPr lang="es-US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s-US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s-US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es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s-US" dirty="0"/>
                  <a:t>Podemos también decir simplemente </a:t>
                </a:r>
                <a:r>
                  <a:rPr lang="es-US" b="1" i="1" dirty="0"/>
                  <a:t>X </a:t>
                </a:r>
                <a:r>
                  <a:rPr lang="es-US" dirty="0"/>
                  <a:t>es un espacio.</a:t>
                </a:r>
                <a:endParaRPr lang="es-US" b="1" i="1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B32B1C1-0654-480A-81FA-18AE6F86FC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9140" y="1402916"/>
                <a:ext cx="9260713" cy="4845484"/>
              </a:xfrm>
              <a:blipFill>
                <a:blip r:embed="rId2"/>
                <a:stretch>
                  <a:fillRect l="-26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60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="" id="{CB32B1C1-0654-480A-81FA-18AE6F86FC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9140" y="1064712"/>
                <a:ext cx="9260713" cy="5183688"/>
              </a:xfrm>
            </p:spPr>
            <p:txBody>
              <a:bodyPr/>
              <a:lstStyle/>
              <a:p>
                <a:r>
                  <a:rPr lang="es-US" dirty="0"/>
                  <a:t>Los elementos de un espacio topológico </a:t>
                </a:r>
                <a:r>
                  <a:rPr lang="es-US" b="1" i="1" dirty="0"/>
                  <a:t>X </a:t>
                </a:r>
                <a:r>
                  <a:rPr lang="es-US" dirty="0"/>
                  <a:t>son llamados </a:t>
                </a:r>
                <a:r>
                  <a:rPr lang="es-US" b="1" i="1" dirty="0"/>
                  <a:t>puntos</a:t>
                </a:r>
                <a:r>
                  <a:rPr lang="es-US" dirty="0"/>
                  <a:t>.</a:t>
                </a:r>
              </a:p>
              <a:p>
                <a:endParaRPr lang="es-US" dirty="0"/>
              </a:p>
              <a:p>
                <a:r>
                  <a:rPr lang="es-US" dirty="0"/>
                  <a:t>Los miembros de la topología </a:t>
                </a:r>
                <a14:m>
                  <m:oMath xmlns:m="http://schemas.openxmlformats.org/officeDocument/2006/math">
                    <m:r>
                      <a:rPr lang="es-US" sz="3200" i="1" dirty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S" sz="3200" dirty="0"/>
                  <a:t> </a:t>
                </a:r>
                <a:r>
                  <a:rPr lang="es-US" dirty="0"/>
                  <a:t> son llamados </a:t>
                </a:r>
                <a:r>
                  <a:rPr lang="es-US" b="1" i="1" dirty="0"/>
                  <a:t>conjuntos abiertos</a:t>
                </a:r>
                <a:r>
                  <a:rPr lang="es-US" dirty="0"/>
                  <a:t>.</a:t>
                </a:r>
                <a:endParaRPr lang="es-US" sz="32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B32B1C1-0654-480A-81FA-18AE6F86FC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9140" y="1064712"/>
                <a:ext cx="9260713" cy="5183688"/>
              </a:xfrm>
              <a:blipFill>
                <a:blip r:embed="rId2"/>
                <a:stretch>
                  <a:fillRect l="-263" t="-706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41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FDB06E-D82F-4FAE-9765-017CD09D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="" id="{FA1058D9-2E17-4D59-97F0-EC5C0D77F6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130" y="2052918"/>
                <a:ext cx="9404723" cy="4195481"/>
              </a:xfrm>
            </p:spPr>
            <p:txBody>
              <a:bodyPr/>
              <a:lstStyle/>
              <a:p>
                <a:r>
                  <a:rPr lang="es-US" b="1" i="1" dirty="0"/>
                  <a:t>Topología Indiscreta</a:t>
                </a:r>
              </a:p>
              <a:p>
                <a:r>
                  <a:rPr lang="es-US" dirty="0"/>
                  <a:t>Sea</a:t>
                </a:r>
                <a:r>
                  <a:rPr lang="es-US" b="1" i="1" dirty="0"/>
                  <a:t> X </a:t>
                </a:r>
                <a:r>
                  <a:rPr lang="es-US" dirty="0"/>
                  <a:t>cualquier conjunto, la </a:t>
                </a:r>
                <a:r>
                  <a:rPr lang="es-US" b="1" i="1" u="sng" dirty="0"/>
                  <a:t>topología indiscreta</a:t>
                </a:r>
                <a:r>
                  <a:rPr lang="es-US" b="1" i="1" dirty="0"/>
                  <a:t> </a:t>
                </a:r>
                <a:r>
                  <a:rPr lang="es-US" dirty="0"/>
                  <a:t>es aquella que solo contiene al vació y el total.</a:t>
                </a:r>
                <a:endParaRPr lang="es-US" b="1" i="1" dirty="0"/>
              </a:p>
              <a:p>
                <a:pPr marL="0" indent="0">
                  <a:buNone/>
                </a:pPr>
                <a:r>
                  <a:rPr lang="es-US" dirty="0"/>
                  <a:t> 	</a:t>
                </a:r>
              </a:p>
              <a:p>
                <a:pPr marL="0" indent="0">
                  <a:buNone/>
                </a:pPr>
                <a:r>
                  <a:rPr lang="es-US" dirty="0"/>
                  <a:t>	</a:t>
                </a:r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={</m:t>
                    </m:r>
                    <m:r>
                      <m:rPr>
                        <m:nor/>
                      </m:rPr>
                      <a:rPr lang="es-US" b="1" i="1" dirty="0"/>
                      <m:t>X</m:t>
                    </m:r>
                    <m:r>
                      <m:rPr>
                        <m:nor/>
                      </m:rPr>
                      <a:rPr lang="es-US" b="1" i="1" dirty="0"/>
                      <m:t>, </m:t>
                    </m:r>
                    <m:r>
                      <m:rPr>
                        <m:nor/>
                      </m:rPr>
                      <a:rPr lang="es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Ø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s-US" dirty="0"/>
              </a:p>
              <a:p>
                <a:endParaRPr lang="es-US" b="1" i="1" dirty="0"/>
              </a:p>
              <a:p>
                <a:pPr marL="0" indent="0">
                  <a:buNone/>
                </a:pPr>
                <a:endParaRPr lang="es-US" b="1" i="1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1058D9-2E17-4D59-97F0-EC5C0D77F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130" y="2052918"/>
                <a:ext cx="9404723" cy="4195481"/>
              </a:xfrm>
              <a:blipFill>
                <a:blip r:embed="rId2"/>
                <a:stretch>
                  <a:fillRect l="-324" t="-872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26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FDB06E-D82F-4FAE-9765-017CD09D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="" id="{FA1058D9-2E17-4D59-97F0-EC5C0D77F6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130" y="2052918"/>
                <a:ext cx="9404723" cy="4195481"/>
              </a:xfrm>
            </p:spPr>
            <p:txBody>
              <a:bodyPr/>
              <a:lstStyle/>
              <a:p>
                <a:r>
                  <a:rPr lang="es-US" b="1" i="1" dirty="0"/>
                  <a:t>Topología discreta</a:t>
                </a:r>
              </a:p>
              <a:p>
                <a:r>
                  <a:rPr lang="es-US" dirty="0"/>
                  <a:t>Sea</a:t>
                </a:r>
                <a:r>
                  <a:rPr lang="es-US" b="1" i="1" dirty="0"/>
                  <a:t> X </a:t>
                </a:r>
                <a:r>
                  <a:rPr lang="es-US" dirty="0"/>
                  <a:t>cualquier conjunto, la </a:t>
                </a:r>
                <a:r>
                  <a:rPr lang="es-US" b="1" i="1" u="sng" dirty="0"/>
                  <a:t>topología discreta</a:t>
                </a:r>
                <a:r>
                  <a:rPr lang="es-US" b="1" i="1" dirty="0"/>
                  <a:t> </a:t>
                </a:r>
                <a:r>
                  <a:rPr lang="es-US" dirty="0"/>
                  <a:t>es aquella que contiene a todos los subconjuntos de </a:t>
                </a:r>
                <a:r>
                  <a:rPr lang="es-US" b="1" i="1" dirty="0"/>
                  <a:t>X, </a:t>
                </a:r>
                <a:r>
                  <a:rPr lang="es-US" dirty="0"/>
                  <a:t>es decir el conjunto potencia.</a:t>
                </a:r>
              </a:p>
              <a:p>
                <a:pPr marL="0" indent="0">
                  <a:buNone/>
                </a:pPr>
                <a:r>
                  <a:rPr lang="es-US" dirty="0"/>
                  <a:t> 	</a:t>
                </a:r>
              </a:p>
              <a:p>
                <a:pPr marL="0" indent="0">
                  <a:buNone/>
                </a:pPr>
                <a:r>
                  <a:rPr lang="es-US" dirty="0"/>
                  <a:t>	</a:t>
                </a:r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𝐏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s-US" b="1" i="1" dirty="0"/>
                      <m:t>X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US" dirty="0"/>
              </a:p>
              <a:p>
                <a:endParaRPr lang="es-US" b="1" i="1" dirty="0"/>
              </a:p>
              <a:p>
                <a:pPr marL="0" indent="0">
                  <a:buNone/>
                </a:pPr>
                <a:endParaRPr lang="es-US" b="1" i="1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1058D9-2E17-4D59-97F0-EC5C0D77F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130" y="2052918"/>
                <a:ext cx="9404723" cy="4195481"/>
              </a:xfrm>
              <a:blipFill>
                <a:blip r:embed="rId2"/>
                <a:stretch>
                  <a:fillRect l="-324" t="-872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53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FDB06E-D82F-4FAE-9765-017CD09D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A1058D9-2E17-4D59-97F0-EC5C0D77F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9404723" cy="4195481"/>
          </a:xfrm>
        </p:spPr>
        <p:txBody>
          <a:bodyPr/>
          <a:lstStyle/>
          <a:p>
            <a:r>
              <a:rPr lang="es-US" dirty="0"/>
              <a:t>Sea</a:t>
            </a:r>
            <a:r>
              <a:rPr lang="es-US" b="1" i="1" dirty="0"/>
              <a:t> X={a, b, c}</a:t>
            </a:r>
          </a:p>
          <a:p>
            <a:endParaRPr lang="es-US" b="1" i="1" dirty="0"/>
          </a:p>
          <a:p>
            <a:r>
              <a:rPr lang="es-US" dirty="0"/>
              <a:t>Determine la topología indiscreta para </a:t>
            </a:r>
            <a:r>
              <a:rPr lang="es-US" b="1" i="1" dirty="0"/>
              <a:t>X</a:t>
            </a:r>
            <a:endParaRPr lang="es-US" dirty="0"/>
          </a:p>
          <a:p>
            <a:r>
              <a:rPr lang="es-US" dirty="0"/>
              <a:t>Determine la topología discreta </a:t>
            </a:r>
            <a:r>
              <a:rPr lang="es-US" b="1" i="1" dirty="0"/>
              <a:t>X</a:t>
            </a:r>
          </a:p>
          <a:p>
            <a:r>
              <a:rPr lang="es-US" dirty="0"/>
              <a:t>Determine cuantas topologías puede tener </a:t>
            </a:r>
            <a:r>
              <a:rPr lang="es-US" b="1" i="1" dirty="0"/>
              <a:t>X</a:t>
            </a:r>
            <a:endParaRPr lang="es-US" dirty="0"/>
          </a:p>
          <a:p>
            <a:pPr marL="0" indent="0">
              <a:buNone/>
            </a:pPr>
            <a:endParaRPr lang="es-US" b="1" i="1" dirty="0"/>
          </a:p>
        </p:txBody>
      </p:sp>
    </p:spTree>
    <p:extLst>
      <p:ext uri="{BB962C8B-B14F-4D97-AF65-F5344CB8AC3E}">
        <p14:creationId xmlns:p14="http://schemas.microsoft.com/office/powerpoint/2010/main" val="2692970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="" id="{FA1058D9-2E17-4D59-97F0-EC5C0D77F6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986" y="253652"/>
                <a:ext cx="3187834" cy="6350695"/>
              </a:xfrm>
            </p:spPr>
            <p:txBody>
              <a:bodyPr>
                <a:normAutofit fontScale="92500"/>
              </a:bodyPr>
              <a:lstStyle/>
              <a:p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1" dirty="0" smtClean="0">
                            <a:latin typeface="Cambria Math" panose="02040503050406030204" pitchFamily="18" charset="0"/>
                          </a:rPr>
                          <m:t>Ø</m:t>
                        </m:r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</m:d>
                  </m:oMath>
                </a14:m>
                <a:endParaRPr lang="es-US" b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.{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</m:d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1" dirty="0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1" dirty="0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:endParaRPr lang="es-US" b="1" i="1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1058D9-2E17-4D59-97F0-EC5C0D77F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986" y="253652"/>
                <a:ext cx="3187834" cy="635069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xmlns="" id="{72AA2F58-3028-46EF-915E-7829E81CE8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81820" y="369519"/>
                <a:ext cx="3457182" cy="64884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20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06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 smtClean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1" dirty="0" smtClean="0">
                            <a:latin typeface="Cambria Math" panose="02040503050406030204" pitchFamily="18" charset="0"/>
                          </a:rPr>
                          <m:t>Ø</m:t>
                        </m:r>
                        <m:r>
                          <a:rPr lang="es-US" b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 smtClean="0">
                            <a:latin typeface="Cambria Math" panose="02040503050406030204" pitchFamily="18" charset="0"/>
                          </a:rPr>
                          <m:t>𝐗</m:t>
                        </m:r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𝐚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</m:d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,{</m:t>
                        </m:r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</m:d>
                  </m:oMath>
                </a14:m>
                <a:endParaRPr lang="es-US" b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},{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},{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1" dirty="0">
                            <a:latin typeface="Cambria Math" panose="02040503050406030204" pitchFamily="18" charset="0"/>
                          </a:rPr>
                          <m:t>Ø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𝐗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i="1" dirty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𝐚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</m:d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𝐚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𝐜</m:t>
                            </m:r>
                          </m:e>
                        </m:d>
                      </m:e>
                    </m:d>
                  </m:oMath>
                </a14:m>
                <a:endParaRPr lang="es-US" b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6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:endParaRPr lang="es-US" b="1" i="1" dirty="0"/>
              </a:p>
            </p:txBody>
          </p:sp>
        </mc:Choice>
        <mc:Fallback xmlns="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72AA2F58-3028-46EF-915E-7829E81CE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820" y="369519"/>
                <a:ext cx="3457182" cy="64884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xmlns="" id="{E7FFE9B5-239D-4A5B-96A6-1763007213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14784" y="256783"/>
                <a:ext cx="5077216" cy="64884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20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06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bg2">
                      <a:lumMod val="40000"/>
                      <a:lumOff val="60000"/>
                    </a:schemeClr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1" dirty="0">
                            <a:latin typeface="Cambria Math" panose="02040503050406030204" pitchFamily="18" charset="0"/>
                          </a:rPr>
                          <m:t>Ø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𝐗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i="1" dirty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i="1" dirty="0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𝐚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</m:d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𝐚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𝐜</m:t>
                            </m:r>
                          </m:e>
                        </m:d>
                      </m:e>
                    </m:d>
                  </m:oMath>
                </a14:m>
                <a:endParaRPr lang="es-US" b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1" dirty="0">
                            <a:latin typeface="Cambria Math" panose="02040503050406030204" pitchFamily="18" charset="0"/>
                          </a:rPr>
                          <m:t>Ø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𝐗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i="1" dirty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,{</m:t>
                        </m:r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𝐜</m:t>
                        </m:r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},</m:t>
                        </m:r>
                        <m:r>
                          <a:rPr lang="es-US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𝐚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</m:d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𝐚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US" b="1" dirty="0">
                                <a:latin typeface="Cambria Math" panose="02040503050406030204" pitchFamily="18" charset="0"/>
                              </a:rPr>
                              <m:t>𝐜</m:t>
                            </m:r>
                          </m:e>
                        </m:d>
                      </m:e>
                    </m:d>
                  </m:oMath>
                </a14:m>
                <a:endParaRPr lang="es-US" b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},</m:t>
                    </m:r>
                    <m:r>
                      <a:rPr lang="es-US" b="1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1" dirty="0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s-US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</m:d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i="0" dirty="0" smtClean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1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s-US" b="1" i="1" dirty="0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s-US" b="1" i="1" dirty="0" smtClean="0">
                        <a:latin typeface="Cambria Math" panose="02040503050406030204" pitchFamily="18" charset="0"/>
                      </a:rPr>
                      <m:t>},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s-US" b="1" i="1" dirty="0">
                        <a:latin typeface="Cambria Math" panose="02040503050406030204" pitchFamily="18" charset="0"/>
                      </a:rPr>
                      <m:t>Ø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𝐗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i="1" dirty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s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S" b="1" dirty="0"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</m:d>
                    <m:r>
                      <a:rPr lang="es-US" b="1" dirty="0">
                        <a:latin typeface="Cambria Math" panose="02040503050406030204" pitchFamily="18" charset="0"/>
                      </a:rPr>
                      <m:t>,{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s-US" b="1" dirty="0">
                        <a:latin typeface="Cambria Math" panose="02040503050406030204" pitchFamily="18" charset="0"/>
                      </a:rPr>
                      <m:t>}}</m:t>
                    </m:r>
                  </m:oMath>
                </a14:m>
                <a:endParaRPr lang="es-US" b="1" i="1" dirty="0"/>
              </a:p>
              <a:p>
                <a:endParaRPr lang="es-US" b="1" i="1" dirty="0"/>
              </a:p>
            </p:txBody>
          </p:sp>
        </mc:Choice>
        <mc:Fallback xmlns="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E7FFE9B5-239D-4A5B-96A6-17630072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784" y="256783"/>
                <a:ext cx="5077216" cy="6488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60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FDB06E-D82F-4FAE-9765-017CD09D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="" id="{FA1058D9-2E17-4D59-97F0-EC5C0D77F6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130" y="2052918"/>
                <a:ext cx="9404723" cy="4195481"/>
              </a:xfrm>
            </p:spPr>
            <p:txBody>
              <a:bodyPr/>
              <a:lstStyle/>
              <a:p>
                <a:r>
                  <a:rPr lang="es-US" b="1" i="1" dirty="0"/>
                  <a:t>X=</a:t>
                </a:r>
                <a14:m>
                  <m:oMath xmlns:m="http://schemas.openxmlformats.org/officeDocument/2006/math">
                    <m:r>
                      <a:rPr lang="es-US" sz="2400" b="1" i="1" dirty="0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s-US" b="1" i="1" dirty="0"/>
              </a:p>
              <a:p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 </a:t>
                </a:r>
                <a:r>
                  <a:rPr lang="es-US" dirty="0"/>
                  <a:t>es la</a:t>
                </a:r>
                <a:r>
                  <a:rPr lang="es-US" b="1" dirty="0"/>
                  <a:t> topología </a:t>
                </a:r>
                <a:r>
                  <a:rPr lang="es-US" b="1" i="1" dirty="0"/>
                  <a:t>usual</a:t>
                </a:r>
              </a:p>
              <a:p>
                <a:endParaRPr lang="es-US" b="1" i="1" dirty="0"/>
              </a:p>
              <a:p>
                <a14:m>
                  <m:oMath xmlns:m="http://schemas.openxmlformats.org/officeDocument/2006/math">
                    <m:r>
                      <a:rPr lang="es-US" sz="3200" b="1" i="1" dirty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es-US" b="1" dirty="0"/>
                  <a:t> </a:t>
                </a:r>
                <a14:m>
                  <m:oMath xmlns:m="http://schemas.openxmlformats.org/officeDocument/2006/math">
                    <m:r>
                      <a:rPr lang="es-US" b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𝐜𝐨𝐧𝐬𝐢𝐬𝐭𝐞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𝐝𝐞</m:t>
                    </m:r>
                    <m:r>
                      <a:rPr lang="es-US" b="1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US" b="1" i="1" dirty="0"/>
                      <m:t>X</m:t>
                    </m:r>
                    <m:r>
                      <m:rPr>
                        <m:nor/>
                      </m:rPr>
                      <a:rPr lang="es-US" b="1" i="1" dirty="0"/>
                      <m:t>, </m:t>
                    </m:r>
                    <m:r>
                      <m:rPr>
                        <m:nor/>
                      </m:rPr>
                      <a:rPr lang="es-US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Ø</m:t>
                    </m:r>
                    <m:r>
                      <m:rPr>
                        <m:nor/>
                      </m:rPr>
                      <a:rPr lang="es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s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m:rPr>
                        <m:nor/>
                      </m:rPr>
                      <a:rPr lang="es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las</m:t>
                    </m:r>
                    <m:r>
                      <m:rPr>
                        <m:nor/>
                      </m:rPr>
                      <a:rPr lang="es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𝒖𝒏𝒊𝒐𝒏𝒆𝒔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𝒅𝒆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𝒊𝒏𝒕𝒆𝒓𝒗𝒂𝒍𝒐𝒔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𝒅𝒆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𝒍𝒂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𝒇𝒐𝒓𝒎𝒂</m:t>
                    </m:r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s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s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</m:d>
                    <m:r>
                      <a:rPr lang="es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endParaRPr lang="es-US" b="1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𝒄𝒐𝒏</m:t>
                      </m:r>
                      <m:r>
                        <a:rPr lang="es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es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es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s-US" dirty="0"/>
              </a:p>
              <a:p>
                <a:endParaRPr lang="es-US" b="1" i="1" dirty="0"/>
              </a:p>
              <a:p>
                <a:endParaRPr lang="es-US" b="1" i="1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1058D9-2E17-4D59-97F0-EC5C0D77F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130" y="2052918"/>
                <a:ext cx="9404723" cy="4195481"/>
              </a:xfrm>
              <a:blipFill>
                <a:blip r:embed="rId2"/>
                <a:stretch>
                  <a:fillRect l="-32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3935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</TotalTime>
  <Words>262</Words>
  <Application>Microsoft Office PowerPoint</Application>
  <PresentationFormat>Panorámica</PresentationFormat>
  <Paragraphs>81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Century Gothic</vt:lpstr>
      <vt:lpstr>Times New Roman</vt:lpstr>
      <vt:lpstr>Wingdings 3</vt:lpstr>
      <vt:lpstr>Ion</vt:lpstr>
      <vt:lpstr>ESPACIOS TOPOLÓGICOS</vt:lpstr>
      <vt:lpstr>Definición 1.1</vt:lpstr>
      <vt:lpstr>Definición 1.2</vt:lpstr>
      <vt:lpstr>Presentación de PowerPoint</vt:lpstr>
      <vt:lpstr>Ejemplo</vt:lpstr>
      <vt:lpstr>Ejemplo</vt:lpstr>
      <vt:lpstr>Ejemplo</vt:lpstr>
      <vt:lpstr>Presentación de PowerPoint</vt:lpstr>
      <vt:lpstr>Ejemplo</vt:lpstr>
      <vt:lpstr>Ejemplo</vt:lpstr>
      <vt:lpstr>Ejercicio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de topología</dc:title>
  <dc:creator>Alonso Ávila Dévora</dc:creator>
  <cp:lastModifiedBy>Yaz</cp:lastModifiedBy>
  <cp:revision>19</cp:revision>
  <dcterms:created xsi:type="dcterms:W3CDTF">2018-02-24T17:12:27Z</dcterms:created>
  <dcterms:modified xsi:type="dcterms:W3CDTF">2018-08-14T18:47:03Z</dcterms:modified>
</cp:coreProperties>
</file>